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82" r:id="rId6"/>
    <p:sldId id="283" r:id="rId7"/>
    <p:sldId id="279" r:id="rId8"/>
    <p:sldId id="280" r:id="rId9"/>
    <p:sldId id="277" r:id="rId10"/>
    <p:sldId id="256" r:id="rId11"/>
    <p:sldId id="271" r:id="rId12"/>
    <p:sldId id="272" r:id="rId13"/>
    <p:sldId id="273" r:id="rId14"/>
    <p:sldId id="274" r:id="rId15"/>
    <p:sldId id="275" r:id="rId16"/>
    <p:sldId id="263" r:id="rId17"/>
    <p:sldId id="264" r:id="rId18"/>
    <p:sldId id="265" r:id="rId19"/>
    <p:sldId id="278" r:id="rId20"/>
    <p:sldId id="285" r:id="rId21"/>
    <p:sldId id="284" r:id="rId22"/>
    <p:sldId id="286" r:id="rId23"/>
    <p:sldId id="288" r:id="rId24"/>
    <p:sldId id="289" r:id="rId25"/>
    <p:sldId id="291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ha Bellamkonda" initials="TB" lastIdx="2" clrIdx="0">
    <p:extLst>
      <p:ext uri="{19B8F6BF-5375-455C-9EA6-DF929625EA0E}">
        <p15:presenceInfo xmlns:p15="http://schemas.microsoft.com/office/powerpoint/2012/main" userId="S-1-5-21-576806329-2341953939-1768188393-1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a Bellamkonda" userId="33725425-839f-47c9-91bb-779655b75cc9" providerId="ADAL" clId="{A13FC33C-B5B0-4BC7-8830-8880B29F240C}"/>
    <pc:docChg chg="undo modSld">
      <pc:chgData name="Trisha Bellamkonda" userId="33725425-839f-47c9-91bb-779655b75cc9" providerId="ADAL" clId="{A13FC33C-B5B0-4BC7-8830-8880B29F240C}" dt="2022-04-19T21:18:32.030" v="41" actId="20577"/>
      <pc:docMkLst>
        <pc:docMk/>
      </pc:docMkLst>
      <pc:sldChg chg="modSp">
        <pc:chgData name="Trisha Bellamkonda" userId="33725425-839f-47c9-91bb-779655b75cc9" providerId="ADAL" clId="{A13FC33C-B5B0-4BC7-8830-8880B29F240C}" dt="2022-04-19T21:18:32.030" v="41" actId="20577"/>
        <pc:sldMkLst>
          <pc:docMk/>
          <pc:sldMk cId="4067406486" sldId="290"/>
        </pc:sldMkLst>
        <pc:spChg chg="mod">
          <ac:chgData name="Trisha Bellamkonda" userId="33725425-839f-47c9-91bb-779655b75cc9" providerId="ADAL" clId="{A13FC33C-B5B0-4BC7-8830-8880B29F240C}" dt="2022-04-19T21:18:32.030" v="41" actId="20577"/>
          <ac:spMkLst>
            <pc:docMk/>
            <pc:sldMk cId="4067406486" sldId="290"/>
            <ac:spMk id="3" creationId="{211C7090-F32C-4739-91A7-813C79B1D3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3F1A-8557-4C33-960B-461906540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FA805-A4D8-4139-9905-88156DB76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CD2AF-4EA6-4B5B-BE00-491DF9C8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6348-D03A-4AAB-A714-08C14154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D7BA-CEAE-4377-9EDC-5CE063AB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8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1F67-EBA7-4B17-9F9C-D4D1F160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879D8-4756-41C1-9F07-A325F42E6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A401-F620-4820-BA34-7F9EE381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6A785-8F1E-4DB4-97F2-660CE50D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2D389-CE98-4CB3-81CF-CCFEF6A6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CC7CB-10F1-404D-95CA-A779E5B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D9E3C-C948-465B-AF70-6E0C00D14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D80B1-4701-4F19-B27C-88C1E8CB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0873-861B-47DC-A216-4C56FF4A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90F02-F6F0-469E-BF6E-44D74480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5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6DED-41E0-47A1-8A00-7414BB60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62D7-3A81-46CA-97B7-D2FB16E88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5E92E-CDF5-496D-A997-6B7A2E9B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A0EE9-59A0-43C8-B759-AECE4F4F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14E1-0525-42A4-AE28-4B4AA797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BC7A-D406-410F-9393-4CB3CF4D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C3960-5732-44A6-A8EF-47F63D766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50D19-7F9F-43B1-A0F4-6A80E28A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006C-BDE6-4ED8-832F-017E6AD1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8377D-87D4-49CF-A186-D1D89BA3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D8DD-39BB-4C0B-9712-022F10DC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7062-EDC2-48E8-B221-5FDB479FC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5DF1F-5272-4D3D-A498-7D14A7743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53D02-34A3-4751-821F-8F4F8979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36D-C66D-45C2-8DDB-87388FC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A7E2-F315-4ABB-A36A-1AE78FAB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A368-032A-4375-BA6B-279AD7A4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9656F-7E2B-4B97-A3A4-A6DD63752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5EC9D-BD20-4B8B-BE52-EC8062009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4DE58-8707-4246-AC9D-9B0D18509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6A5F9-B44C-48B0-A679-38A58D424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09FA0-89E1-4C1E-8D7D-55EE76AD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259DD-3370-49BE-9C08-275529A2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FB8BD6-B65C-4C63-A87E-1A0B94D2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6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857B-3833-45EF-B128-7B339C31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D1B93-910A-4828-BF24-5CD47C42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BE189-8522-428B-8D2E-69D71595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693F6-400A-456E-8B55-C45C1A42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81CD4-651C-41E4-A4F5-13D2E8B6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4FC47-E92E-44A6-BC9A-BBBFAD2D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40699-C025-4E28-93AA-9EF0DDA5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649B-02DA-4524-B2DD-86782130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E652B-6863-4CC3-A0E8-B718001F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696AE-F1DB-485F-B344-8DE441671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351D1-968A-402A-A415-807EC1A5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3685F-9197-4925-B61F-BA4DFF30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138D2-8C9B-4488-AA7A-F89816CF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273C-0688-4573-B42F-AF809AAF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0DA83-7DA2-4A2A-B43D-8B488FDCA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57CFC-1DCD-4FF2-BFF1-B43F5C95B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22942-233D-4AD3-BCA6-2F744D9D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DC799-9A9F-47D7-8312-18641083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3733A-986A-4F5B-BEEF-533A16A0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9E9A4-7DDE-4D12-B1CC-F7CB4102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93E1D-0F92-46F0-A319-1B9C0BD46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A1BD-C055-4ADD-87A6-7E48320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5DB8-C12F-418A-9BA9-46D3838DD21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B0C3-901B-4B77-8B5C-C23FEF097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5C554-6315-4A25-BAC0-5305C34CA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16EC-72CA-4A34-9214-39037F3D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ojanlearn.csod.com/" TargetMode="External"/><Relationship Id="rId2" Type="http://schemas.openxmlformats.org/officeDocument/2006/relationships/hyperlink" Target="https://uscedu.sharepoint.com/:b:/r/sites/WorkdayHub/Finance%20Transformation%20Files/Training/Quick%20Reference%20Guides/Effort%20Certification/QRG_Effort%20Certification%20for%20Effort%20Certification%20Reviewers_Final.pdf?csf=1&amp;web=1&amp;e=lg2qC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cedu.sharepoint.com/:b:/r/sites/WorkdayHub/Finance%20Transformation%20Files/Training/Quick%20Reference%20Guides/Effort%20Certification/QRG_Effort%20Certification%20for%20Principal%20Investigators_Final.pdf?csf=1&amp;web=1&amp;e=BkeMB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CA6B-E074-4B83-BDA7-47B586F7E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91" y="1551789"/>
            <a:ext cx="10935476" cy="2387600"/>
          </a:xfrm>
        </p:spPr>
        <p:txBody>
          <a:bodyPr/>
          <a:lstStyle/>
          <a:p>
            <a:pPr algn="l"/>
            <a:r>
              <a:rPr lang="en-US" b="1" dirty="0"/>
              <a:t>Effort Certification &amp; BOT Process (Workday)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C2E33-1413-4EB6-95AF-D24A9806C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4" y="172281"/>
            <a:ext cx="5692633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FD002-0C4D-44CD-8565-A8E3D7C71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4" y="612011"/>
            <a:ext cx="11864960" cy="451366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914914C6-A243-478A-A114-7D6A625AFB2E}"/>
              </a:ext>
            </a:extLst>
          </p:cNvPr>
          <p:cNvSpPr/>
          <p:nvPr/>
        </p:nvSpPr>
        <p:spPr>
          <a:xfrm rot="5400000">
            <a:off x="10852329" y="5208057"/>
            <a:ext cx="338915" cy="236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CF5A9-422F-4394-94FF-0CCDDFF89ADF}"/>
              </a:ext>
            </a:extLst>
          </p:cNvPr>
          <p:cNvSpPr/>
          <p:nvPr/>
        </p:nvSpPr>
        <p:spPr>
          <a:xfrm>
            <a:off x="9937103" y="5506184"/>
            <a:ext cx="2178236" cy="12118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5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step – Enter intended/corrected effort for PPPG, by period, and indicate ‘To’ grant on the ‘From’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4AAB2-5FC9-4748-BA5D-E4A4BE5A3588}"/>
              </a:ext>
            </a:extLst>
          </p:cNvPr>
          <p:cNvSpPr/>
          <p:nvPr/>
        </p:nvSpPr>
        <p:spPr>
          <a:xfrm>
            <a:off x="1156240" y="1573805"/>
            <a:ext cx="1460445" cy="4504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Adding Grant Account</a:t>
            </a:r>
          </a:p>
        </p:txBody>
      </p:sp>
    </p:spTree>
    <p:extLst>
      <p:ext uri="{BB962C8B-B14F-4D97-AF65-F5344CB8AC3E}">
        <p14:creationId xmlns:p14="http://schemas.microsoft.com/office/powerpoint/2010/main" val="408018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76E6AAA-2DFE-427D-A9C4-DA0E8BEAF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0" y="595413"/>
            <a:ext cx="7885130" cy="2833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AF524C-3291-40E3-936E-83C6EC03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96" y="1250768"/>
            <a:ext cx="2987299" cy="701101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A770FB74-86A2-4C5E-B820-0672A94F5E00}"/>
              </a:ext>
            </a:extLst>
          </p:cNvPr>
          <p:cNvSpPr/>
          <p:nvPr/>
        </p:nvSpPr>
        <p:spPr>
          <a:xfrm>
            <a:off x="7377672" y="955387"/>
            <a:ext cx="222012" cy="701101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CA2DC6-A686-43C4-BA08-17242487DEA1}"/>
              </a:ext>
            </a:extLst>
          </p:cNvPr>
          <p:cNvSpPr/>
          <p:nvPr/>
        </p:nvSpPr>
        <p:spPr>
          <a:xfrm>
            <a:off x="8348244" y="1269429"/>
            <a:ext cx="447821" cy="50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B3DEFD-4791-4739-B985-BD04863961AC}"/>
              </a:ext>
            </a:extLst>
          </p:cNvPr>
          <p:cNvSpPr/>
          <p:nvPr/>
        </p:nvSpPr>
        <p:spPr>
          <a:xfrm>
            <a:off x="7246436" y="619700"/>
            <a:ext cx="262473" cy="27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EB47340-BC88-4106-B327-42AD5B9F3BD0}"/>
              </a:ext>
            </a:extLst>
          </p:cNvPr>
          <p:cNvSpPr/>
          <p:nvPr/>
        </p:nvSpPr>
        <p:spPr>
          <a:xfrm rot="4564236">
            <a:off x="8926523" y="2301438"/>
            <a:ext cx="951203" cy="1806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954E1-AC61-425C-888B-B45D6097E430}"/>
              </a:ext>
            </a:extLst>
          </p:cNvPr>
          <p:cNvSpPr txBox="1"/>
          <p:nvPr/>
        </p:nvSpPr>
        <p:spPr>
          <a:xfrm>
            <a:off x="243191" y="110629"/>
            <a:ext cx="324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Sharing w BOT</a:t>
            </a:r>
            <a:endParaRPr lang="en-US" sz="1100" u="sng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8C10FE-31DC-4E23-AF7C-536B39ED0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70"/>
          <a:stretch/>
        </p:blipFill>
        <p:spPr>
          <a:xfrm>
            <a:off x="1872429" y="4260715"/>
            <a:ext cx="6012701" cy="223302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B003E69-FBE5-45F9-9CFF-6B8FEC3161D3}"/>
              </a:ext>
            </a:extLst>
          </p:cNvPr>
          <p:cNvSpPr/>
          <p:nvPr/>
        </p:nvSpPr>
        <p:spPr>
          <a:xfrm>
            <a:off x="1967519" y="4886024"/>
            <a:ext cx="1781521" cy="50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E6C632-F051-4950-B7E6-662DB94707B5}"/>
              </a:ext>
            </a:extLst>
          </p:cNvPr>
          <p:cNvSpPr/>
          <p:nvPr/>
        </p:nvSpPr>
        <p:spPr>
          <a:xfrm>
            <a:off x="1967519" y="6090339"/>
            <a:ext cx="885409" cy="4033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DC7AF-3082-404B-8A0D-ABD7E9D30DFD}"/>
              </a:ext>
            </a:extLst>
          </p:cNvPr>
          <p:cNvSpPr/>
          <p:nvPr/>
        </p:nvSpPr>
        <p:spPr>
          <a:xfrm>
            <a:off x="9125746" y="2875313"/>
            <a:ext cx="2219208" cy="8114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Step – Select share icon and share with BOT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5278E2B-C707-4D93-86B6-D66F75DE5C9A}"/>
              </a:ext>
            </a:extLst>
          </p:cNvPr>
          <p:cNvSpPr/>
          <p:nvPr/>
        </p:nvSpPr>
        <p:spPr>
          <a:xfrm rot="19698236">
            <a:off x="7938194" y="4047977"/>
            <a:ext cx="1432110" cy="2009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5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AB582-DFDA-40A9-BE48-03B177D43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28" y="774673"/>
            <a:ext cx="7331075" cy="5342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766B38-24C9-4BF3-BA1B-AF16F29F4BCB}"/>
              </a:ext>
            </a:extLst>
          </p:cNvPr>
          <p:cNvSpPr/>
          <p:nvPr/>
        </p:nvSpPr>
        <p:spPr>
          <a:xfrm>
            <a:off x="5656642" y="2993339"/>
            <a:ext cx="4207530" cy="19538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Step – return to to-do and enter ‘Effort Certification Bot’ comment, again.</a:t>
            </a:r>
          </a:p>
          <a:p>
            <a:pPr algn="ctr"/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b="1" u="sng" dirty="0">
                <a:solidFill>
                  <a:srgbClr val="FF0000"/>
                </a:solidFill>
              </a:rPr>
              <a:t>IMPORTANT: </a:t>
            </a:r>
            <a:r>
              <a:rPr lang="en-US" sz="1400" dirty="0">
                <a:solidFill>
                  <a:srgbClr val="FF0000"/>
                </a:solidFill>
              </a:rPr>
              <a:t>If this comment is not entered here a second time, the ECD will not route to the BOT and will instead move to the certification step with an unchanged ECD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E36FF30F-21D5-4EEB-822B-53FF06CE7065}"/>
              </a:ext>
            </a:extLst>
          </p:cNvPr>
          <p:cNvSpPr/>
          <p:nvPr/>
        </p:nvSpPr>
        <p:spPr>
          <a:xfrm rot="21215517">
            <a:off x="3849779" y="5385381"/>
            <a:ext cx="1394516" cy="1640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D5707-FAAE-4BDE-9B77-6C2EBD297B4E}"/>
              </a:ext>
            </a:extLst>
          </p:cNvPr>
          <p:cNvSpPr txBox="1"/>
          <p:nvPr/>
        </p:nvSpPr>
        <p:spPr>
          <a:xfrm>
            <a:off x="243191" y="82167"/>
            <a:ext cx="324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Sharing w BOT: OPTION A</a:t>
            </a:r>
            <a:endParaRPr lang="en-US" sz="1100" u="sng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D50E69-A8BC-43C3-BC89-0151E9BE5086}"/>
              </a:ext>
            </a:extLst>
          </p:cNvPr>
          <p:cNvSpPr/>
          <p:nvPr/>
        </p:nvSpPr>
        <p:spPr>
          <a:xfrm>
            <a:off x="2663731" y="5531956"/>
            <a:ext cx="1033381" cy="50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16D62-4B30-4239-A574-ECC221596DDE}"/>
              </a:ext>
            </a:extLst>
          </p:cNvPr>
          <p:cNvSpPr/>
          <p:nvPr/>
        </p:nvSpPr>
        <p:spPr>
          <a:xfrm>
            <a:off x="5451373" y="5126242"/>
            <a:ext cx="4207530" cy="8114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8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Step –submit as completed.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4B1CE-1749-40C5-8977-BA356E87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917" y="4318295"/>
            <a:ext cx="1404119" cy="208721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09F91475-3A40-46E3-B48D-24F43ACC7A1F}"/>
              </a:ext>
            </a:extLst>
          </p:cNvPr>
          <p:cNvSpPr/>
          <p:nvPr/>
        </p:nvSpPr>
        <p:spPr>
          <a:xfrm rot="19654162">
            <a:off x="4326869" y="3722717"/>
            <a:ext cx="1394516" cy="1640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23282F-CA86-47B5-80C9-2D41DF17D810}"/>
              </a:ext>
            </a:extLst>
          </p:cNvPr>
          <p:cNvSpPr/>
          <p:nvPr/>
        </p:nvSpPr>
        <p:spPr>
          <a:xfrm>
            <a:off x="2976318" y="4167936"/>
            <a:ext cx="1889297" cy="50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0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91751-1913-416E-A759-B304C8F7E766}"/>
              </a:ext>
            </a:extLst>
          </p:cNvPr>
          <p:cNvSpPr txBox="1"/>
          <p:nvPr/>
        </p:nvSpPr>
        <p:spPr>
          <a:xfrm>
            <a:off x="6712304" y="3146238"/>
            <a:ext cx="551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Changed</a:t>
            </a:r>
          </a:p>
          <a:p>
            <a:pPr algn="ctr"/>
            <a:r>
              <a:rPr lang="en-US" sz="800" dirty="0">
                <a:solidFill>
                  <a:srgbClr val="FF0000"/>
                </a:solidFill>
              </a:rPr>
              <a:t>Effort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7B35D-A667-45DE-BF2B-C4406E3D5244}"/>
              </a:ext>
            </a:extLst>
          </p:cNvPr>
          <p:cNvSpPr txBox="1"/>
          <p:nvPr/>
        </p:nvSpPr>
        <p:spPr>
          <a:xfrm>
            <a:off x="7247226" y="3146238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Workday </a:t>
            </a:r>
          </a:p>
          <a:p>
            <a:pPr algn="ctr"/>
            <a:r>
              <a:rPr lang="en-US" sz="800" dirty="0">
                <a:solidFill>
                  <a:srgbClr val="FF0000"/>
                </a:solidFill>
              </a:rPr>
              <a:t>Effort 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83D91-08C8-4BBE-BA51-039B886D76AF}"/>
              </a:ext>
            </a:extLst>
          </p:cNvPr>
          <p:cNvSpPr txBox="1"/>
          <p:nvPr/>
        </p:nvSpPr>
        <p:spPr>
          <a:xfrm>
            <a:off x="629009" y="4391017"/>
            <a:ext cx="9534405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Ensure that new “ROWS” can be added should it be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BOT will be triggered by To-Do step submission and the ECD coming into it’s inbox.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BOT will access worksheet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Option A – through Drive directly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Option B – through link to Worksheet submitted in ‘To Do’ comment.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BOT will use the Workday Effort Cert. ID to be able to access the workday individual’s monthly pay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BOT will be using information from ‘Corrected Effort’ column to identify delta from original (assuming using subtotal rather</a:t>
            </a:r>
          </a:p>
          <a:p>
            <a:pPr lvl="1"/>
            <a:r>
              <a:rPr lang="en-US" sz="1400" dirty="0"/>
              <a:t>by month to month basis, subject to discussion on ease/complexity)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BOT will use delta and apply the changes to a prorated value based on detail payroll information (from Change Effort Screen)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BOT will then launch “Change Effort”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BOT will apply final figures to sheet as well as apply reason code.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44E17-2CFF-46AC-84C2-DC67CF4E2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54" y="344919"/>
            <a:ext cx="8729348" cy="38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989A5F-EF69-42C7-BE35-A2D0781B5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9" y="563335"/>
            <a:ext cx="11095682" cy="62946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8F1A5B-DDC1-472B-B4DF-F5CBF72A6CBA}"/>
              </a:ext>
            </a:extLst>
          </p:cNvPr>
          <p:cNvSpPr/>
          <p:nvPr/>
        </p:nvSpPr>
        <p:spPr>
          <a:xfrm>
            <a:off x="1864694" y="6397305"/>
            <a:ext cx="1358260" cy="4448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AFD59-752F-401B-8237-A9F136895D34}"/>
              </a:ext>
            </a:extLst>
          </p:cNvPr>
          <p:cNvSpPr/>
          <p:nvPr/>
        </p:nvSpPr>
        <p:spPr>
          <a:xfrm>
            <a:off x="5158036" y="4260117"/>
            <a:ext cx="4026089" cy="22928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aseline="30000" dirty="0">
                <a:solidFill>
                  <a:srgbClr val="FF0000"/>
                </a:solidFill>
              </a:rPr>
              <a:t>Upon BOT finalizing figures, it would trigger the “Change Effort” button to enable where final results are to be included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AB7D8E6-7071-4C78-B889-CE951D9CFFF3}"/>
              </a:ext>
            </a:extLst>
          </p:cNvPr>
          <p:cNvSpPr/>
          <p:nvPr/>
        </p:nvSpPr>
        <p:spPr>
          <a:xfrm rot="4287304">
            <a:off x="3996906" y="5176675"/>
            <a:ext cx="387178" cy="1911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F1079-682C-4F12-A7CE-CC0AEDBC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73" y="862143"/>
            <a:ext cx="11668130" cy="513371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7492B2-8E52-47E5-BB26-6975768AA416}"/>
              </a:ext>
            </a:extLst>
          </p:cNvPr>
          <p:cNvSpPr/>
          <p:nvPr/>
        </p:nvSpPr>
        <p:spPr>
          <a:xfrm>
            <a:off x="9126672" y="1800862"/>
            <a:ext cx="1357829" cy="3229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B57764-750C-47CB-96D2-7B6AD7A31989}"/>
              </a:ext>
            </a:extLst>
          </p:cNvPr>
          <p:cNvSpPr/>
          <p:nvPr/>
        </p:nvSpPr>
        <p:spPr>
          <a:xfrm>
            <a:off x="11107528" y="1717136"/>
            <a:ext cx="626813" cy="3229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C0F68-0A63-4E0F-A369-3E38B06CD7C8}"/>
              </a:ext>
            </a:extLst>
          </p:cNvPr>
          <p:cNvSpPr txBox="1"/>
          <p:nvPr/>
        </p:nvSpPr>
        <p:spPr>
          <a:xfrm>
            <a:off x="7988802" y="539645"/>
            <a:ext cx="4046301" cy="9387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* 99 – Ready for Bot will  no longer required</a:t>
            </a:r>
          </a:p>
          <a:p>
            <a:endParaRPr lang="en-US" sz="1100" dirty="0">
              <a:solidFill>
                <a:srgbClr val="FF0000"/>
              </a:solidFill>
            </a:endParaRPr>
          </a:p>
          <a:p>
            <a:r>
              <a:rPr lang="en-US" sz="1100" dirty="0">
                <a:solidFill>
                  <a:srgbClr val="FF0000"/>
                </a:solidFill>
              </a:rPr>
              <a:t>BOT to update “Change Reason”  to “100 Bot Adjustment Complete</a:t>
            </a:r>
          </a:p>
          <a:p>
            <a:r>
              <a:rPr lang="en-US" sz="1100" dirty="0">
                <a:solidFill>
                  <a:srgbClr val="FF0000"/>
                </a:solidFill>
              </a:rPr>
              <a:t>as well as “Certified Percent Estimated” based on</a:t>
            </a:r>
          </a:p>
          <a:p>
            <a:r>
              <a:rPr lang="en-US" sz="1100" dirty="0">
                <a:solidFill>
                  <a:srgbClr val="FF0000"/>
                </a:solidFill>
              </a:rPr>
              <a:t>BOT results from Worksheet. The BOT will then submit the ECD.</a:t>
            </a:r>
          </a:p>
        </p:txBody>
      </p:sp>
    </p:spTree>
    <p:extLst>
      <p:ext uri="{BB962C8B-B14F-4D97-AF65-F5344CB8AC3E}">
        <p14:creationId xmlns:p14="http://schemas.microsoft.com/office/powerpoint/2010/main" val="82211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28E484-522B-4E1D-9BB2-B22E1888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1183088"/>
            <a:ext cx="11579290" cy="46914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43B79D9-618C-467C-86AD-72AC1BB61776}"/>
              </a:ext>
            </a:extLst>
          </p:cNvPr>
          <p:cNvSpPr/>
          <p:nvPr/>
        </p:nvSpPr>
        <p:spPr>
          <a:xfrm>
            <a:off x="3977057" y="1700747"/>
            <a:ext cx="1080134" cy="308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3F0F81-9940-42FF-B81E-1EE87EAF1DDA}"/>
              </a:ext>
            </a:extLst>
          </p:cNvPr>
          <p:cNvSpPr/>
          <p:nvPr/>
        </p:nvSpPr>
        <p:spPr>
          <a:xfrm>
            <a:off x="6014777" y="2695900"/>
            <a:ext cx="4026089" cy="22928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aseline="30000" dirty="0">
                <a:solidFill>
                  <a:srgbClr val="FF0000"/>
                </a:solidFill>
              </a:rPr>
              <a:t>Upon BOT submission of changes, the ECD returns to the EC Reviewer for administrative review. Once submitted at this point, it routes to the certifier.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10971E-2DB2-4723-8672-3B25BAC55A31}"/>
              </a:ext>
            </a:extLst>
          </p:cNvPr>
          <p:cNvSpPr/>
          <p:nvPr/>
        </p:nvSpPr>
        <p:spPr>
          <a:xfrm>
            <a:off x="166522" y="1632473"/>
            <a:ext cx="1698172" cy="4448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9F6C0C-8E92-4E66-8580-F74CA1A45A38}"/>
              </a:ext>
            </a:extLst>
          </p:cNvPr>
          <p:cNvSpPr/>
          <p:nvPr/>
        </p:nvSpPr>
        <p:spPr>
          <a:xfrm>
            <a:off x="2385780" y="5582363"/>
            <a:ext cx="553363" cy="222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CDB1FAB5-7661-42F7-93DE-D24C1310FFEA}"/>
              </a:ext>
            </a:extLst>
          </p:cNvPr>
          <p:cNvSpPr/>
          <p:nvPr/>
        </p:nvSpPr>
        <p:spPr>
          <a:xfrm rot="19641901">
            <a:off x="2545268" y="4415710"/>
            <a:ext cx="3700483" cy="2837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26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2BC3F-0C1A-4946-B818-63BD7F4D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72" y="1536851"/>
            <a:ext cx="11525655" cy="40004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9B16C0A-EBC1-431E-8C53-924F72B5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02" y="-193113"/>
            <a:ext cx="10515600" cy="1325563"/>
          </a:xfrm>
        </p:spPr>
        <p:txBody>
          <a:bodyPr/>
          <a:lstStyle/>
          <a:p>
            <a:r>
              <a:rPr lang="en-US" sz="3600" dirty="0"/>
              <a:t>Effort Certification</a:t>
            </a:r>
            <a:r>
              <a:rPr lang="en-US" dirty="0"/>
              <a:t>: Salary Over Cap in ECD</a:t>
            </a:r>
          </a:p>
        </p:txBody>
      </p:sp>
    </p:spTree>
    <p:extLst>
      <p:ext uri="{BB962C8B-B14F-4D97-AF65-F5344CB8AC3E}">
        <p14:creationId xmlns:p14="http://schemas.microsoft.com/office/powerpoint/2010/main" val="61785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8848-26BE-4BAD-AECD-111CA74F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02" y="-193113"/>
            <a:ext cx="10515600" cy="1325563"/>
          </a:xfrm>
        </p:spPr>
        <p:txBody>
          <a:bodyPr/>
          <a:lstStyle/>
          <a:p>
            <a:r>
              <a:rPr lang="en-US" sz="3600" dirty="0"/>
              <a:t>Effort Certification</a:t>
            </a:r>
            <a:r>
              <a:rPr lang="en-US" dirty="0"/>
              <a:t>: Salary Over Cap in ECD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7D007-FA8D-4829-A7F6-1F227BBDC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019478"/>
            <a:ext cx="10097312" cy="5342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5108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53A5-3EB2-434D-AB51-AD6ED1FC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52" y="113455"/>
            <a:ext cx="10515600" cy="1325563"/>
          </a:xfrm>
        </p:spPr>
        <p:txBody>
          <a:bodyPr/>
          <a:lstStyle/>
          <a:p>
            <a:r>
              <a:rPr lang="en-US" dirty="0"/>
              <a:t>Training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9CAB0-482B-4F16-A0AC-597B5B92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3" y="154039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Effort Certification Reviewers:</a:t>
            </a:r>
            <a:endParaRPr lang="en-US" dirty="0"/>
          </a:p>
          <a:p>
            <a:pPr lvl="0" fontAlgn="ctr"/>
            <a:r>
              <a:rPr lang="en-US" dirty="0"/>
              <a:t>See Effort Certification for  Effort Certification Reviewers QRG on the Workday Hub: </a:t>
            </a:r>
            <a:r>
              <a:rPr lang="en-US" b="1" u="sng" dirty="0">
                <a:hlinkClick r:id="rId2"/>
              </a:rPr>
              <a:t>Link</a:t>
            </a:r>
            <a:endParaRPr lang="en-US" dirty="0"/>
          </a:p>
          <a:p>
            <a:pPr lvl="0" fontAlgn="ctr"/>
            <a:r>
              <a:rPr lang="en-US" dirty="0"/>
              <a:t>Search for and complete the training titled "</a:t>
            </a:r>
            <a:r>
              <a:rPr lang="en-US" b="1" i="1" dirty="0"/>
              <a:t>Workday Finance: Effort Certification for Effort Certification Reviewers</a:t>
            </a:r>
            <a:r>
              <a:rPr lang="en-US" dirty="0"/>
              <a:t>" on </a:t>
            </a:r>
            <a:r>
              <a:rPr lang="en-US" dirty="0" err="1"/>
              <a:t>TrojanLearn</a:t>
            </a:r>
            <a:r>
              <a:rPr lang="en-US" dirty="0"/>
              <a:t>: </a:t>
            </a:r>
            <a:r>
              <a:rPr lang="en-US" b="1" u="sng" dirty="0">
                <a:hlinkClick r:id="rId3"/>
              </a:rPr>
              <a:t>Link to </a:t>
            </a:r>
            <a:r>
              <a:rPr lang="en-US" b="1" u="sng" dirty="0" err="1">
                <a:hlinkClick r:id="rId3"/>
              </a:rPr>
              <a:t>TrojanLearn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Principal Investigators:</a:t>
            </a:r>
            <a:endParaRPr lang="en-US" dirty="0"/>
          </a:p>
          <a:p>
            <a:pPr lvl="0" fontAlgn="ctr"/>
            <a:r>
              <a:rPr lang="en-US" dirty="0"/>
              <a:t>See Effort Certification for Principal Investigators QRG on the Workday Hub: </a:t>
            </a:r>
            <a:r>
              <a:rPr lang="en-US" b="1" u="sng" dirty="0">
                <a:hlinkClick r:id="rId4"/>
              </a:rPr>
              <a:t>Link</a:t>
            </a:r>
            <a:endParaRPr lang="en-US" dirty="0"/>
          </a:p>
          <a:p>
            <a:pPr lvl="0" fontAlgn="ctr"/>
            <a:r>
              <a:rPr lang="en-US" dirty="0"/>
              <a:t>Search for and complete the training titled "</a:t>
            </a:r>
            <a:r>
              <a:rPr lang="en-US" b="1" i="1" dirty="0"/>
              <a:t>Workday Finance: Grants Management for Principal Investigators</a:t>
            </a:r>
            <a:r>
              <a:rPr lang="en-US" dirty="0"/>
              <a:t>"* on </a:t>
            </a:r>
            <a:r>
              <a:rPr lang="en-US" dirty="0" err="1"/>
              <a:t>TrojanLearn</a:t>
            </a:r>
            <a:r>
              <a:rPr lang="en-US" dirty="0"/>
              <a:t>: </a:t>
            </a:r>
            <a:r>
              <a:rPr lang="en-US" b="1" u="sng" dirty="0">
                <a:hlinkClick r:id="rId3"/>
              </a:rPr>
              <a:t>Link to </a:t>
            </a:r>
            <a:r>
              <a:rPr lang="en-US" b="1" u="sng" dirty="0" err="1">
                <a:hlinkClick r:id="rId3"/>
              </a:rPr>
              <a:t>TrojanLearn</a:t>
            </a:r>
            <a:endParaRPr lang="en-US" dirty="0"/>
          </a:p>
          <a:p>
            <a:pPr marL="457200" lvl="1" indent="0" fontAlgn="ctr">
              <a:buNone/>
            </a:pPr>
            <a:r>
              <a:rPr lang="en-US" dirty="0"/>
              <a:t>*Note this course is for general grants management, with a section on effort certification                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3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8848-26BE-4BAD-AECD-111CA74F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-167951"/>
            <a:ext cx="10515600" cy="1325563"/>
          </a:xfrm>
        </p:spPr>
        <p:txBody>
          <a:bodyPr/>
          <a:lstStyle/>
          <a:p>
            <a:r>
              <a:rPr lang="en-US" sz="3600" dirty="0"/>
              <a:t>Effort Certification: </a:t>
            </a:r>
            <a:r>
              <a:rPr lang="en-US" b="1" dirty="0"/>
              <a:t>KFS – Workday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5146FA-2102-4A3C-8073-E8FB37A4E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19778"/>
              </p:ext>
            </p:extLst>
          </p:nvPr>
        </p:nvGraphicFramePr>
        <p:xfrm>
          <a:off x="903514" y="884659"/>
          <a:ext cx="10196804" cy="553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404">
                  <a:extLst>
                    <a:ext uri="{9D8B030D-6E8A-4147-A177-3AD203B41FA5}">
                      <a16:colId xmlns:a16="http://schemas.microsoft.com/office/drawing/2014/main" val="27888689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2984504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9783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Task/Report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KFS Past 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Workday Future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5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Effort Certification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KFS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Workday Dashboard (&amp; Homepage Widget to redirect)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3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Role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consuming at employee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Inherited based on your role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98067015"/>
                  </a:ext>
                </a:extLst>
              </a:tr>
              <a:tr h="36056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Role Types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Reviewer, Preparer, Certifier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Reviewer/Certifier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254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14-Day Notice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Simple email notification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Email from OFA, ability to use  Pro Forma 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report, ability to prepare effort document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before official 30 day open period 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4706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7-Day Notice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Simple email notification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Email from OFA, ability to use  Pro Forma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report, ability to prepare effort document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before official 30 day open period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25155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OPENING PERIOD</a:t>
                      </a:r>
                    </a:p>
                  </a:txBody>
                  <a:tcPr marL="7620" marR="7620" marT="762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2140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Open PET/PAA before at Opening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All cancelled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cancelled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18853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System Generated email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Everyone receives at once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All prepared documents from prior (i.e. 14-    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day/7-day periods) will move forward to 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Certifiers. All others must be completed first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before moving to certifier.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28101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Certification percentages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Summary by Account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Summary only at Grant Level. Aggregate at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PPGG level (pending)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6430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Changes to percentages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Aggregate by Effort Period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Aggregate by Payroll Period (Monthly).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Additionally by Earn Line. PPGG follows driver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worktag process.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6275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88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189CE0-A116-4584-AB91-2EE5FA446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693" y="5597451"/>
            <a:ext cx="2067213" cy="10193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C7090-F32C-4739-91A7-813C79B1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120"/>
            <a:ext cx="10515600" cy="505334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Select effort certification document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Via inbox task or through the ‘review’ button when viewing ECD in reports.</a:t>
            </a:r>
            <a:endParaRPr lang="en-US" dirty="0">
              <a:solidFill>
                <a:srgbClr val="C00000"/>
              </a:solidFill>
              <a:cs typeface="Calibri"/>
            </a:endParaRPr>
          </a:p>
          <a:p>
            <a:r>
              <a:rPr lang="en-US" dirty="0"/>
              <a:t>Navigate to Aggregate/Detail tabs to determine that based on the complexity of the information (too many earning elements per grant) that you may want to use the BOT feature.</a:t>
            </a:r>
          </a:p>
          <a:p>
            <a:pPr lvl="1"/>
            <a:r>
              <a:rPr lang="en-US" dirty="0"/>
              <a:t>If No, proceed as usual with making changes directly into the effort document</a:t>
            </a:r>
          </a:p>
          <a:p>
            <a:pPr lvl="1"/>
            <a:r>
              <a:rPr lang="en-US" dirty="0"/>
              <a:t>If Yes, the proceed with the BOT process</a:t>
            </a:r>
          </a:p>
          <a:p>
            <a:r>
              <a:rPr lang="en-US" dirty="0"/>
              <a:t>BOT Process:</a:t>
            </a:r>
          </a:p>
          <a:p>
            <a:pPr lvl="1"/>
            <a:r>
              <a:rPr lang="en-US" dirty="0"/>
              <a:t>Navigate to Comment Box at the bottom of effort document</a:t>
            </a:r>
          </a:p>
          <a:p>
            <a:pPr lvl="1"/>
            <a:r>
              <a:rPr lang="en-US" dirty="0"/>
              <a:t>Enter the following text in the comment box:</a:t>
            </a:r>
          </a:p>
          <a:p>
            <a:pPr lvl="2"/>
            <a:r>
              <a:rPr lang="en-US" dirty="0"/>
              <a:t>“Effort Certification BOT”</a:t>
            </a:r>
          </a:p>
          <a:p>
            <a:pPr lvl="1"/>
            <a:r>
              <a:rPr lang="en-US" dirty="0"/>
              <a:t>Click Submit</a:t>
            </a:r>
          </a:p>
          <a:p>
            <a:pPr lvl="1"/>
            <a:r>
              <a:rPr lang="en-US" dirty="0"/>
              <a:t>A “Complete To Do” </a:t>
            </a:r>
            <a:r>
              <a:rPr lang="en-US" dirty="0">
                <a:solidFill>
                  <a:srgbClr val="C00000"/>
                </a:solidFill>
              </a:rPr>
              <a:t>inbox task </a:t>
            </a:r>
            <a:r>
              <a:rPr lang="en-US" dirty="0"/>
              <a:t>will appear with a </a:t>
            </a:r>
            <a:r>
              <a:rPr lang="en-US" dirty="0">
                <a:solidFill>
                  <a:srgbClr val="C00000"/>
                </a:solidFill>
              </a:rPr>
              <a:t>link to the Workday Worksheet base report.</a:t>
            </a:r>
            <a:endParaRPr lang="en-US" dirty="0">
              <a:solidFill>
                <a:srgbClr val="C00000"/>
              </a:solidFill>
              <a:cs typeface="Calibri"/>
            </a:endParaRPr>
          </a:p>
          <a:p>
            <a:pPr lvl="1"/>
            <a:r>
              <a:rPr lang="en-US" dirty="0"/>
              <a:t>Click the link and the </a:t>
            </a:r>
            <a:r>
              <a:rPr lang="en-US" dirty="0">
                <a:solidFill>
                  <a:srgbClr val="C00000"/>
                </a:solidFill>
              </a:rPr>
              <a:t>report prompt </a:t>
            </a:r>
            <a:r>
              <a:rPr lang="en-US" dirty="0"/>
              <a:t>will appear</a:t>
            </a:r>
          </a:p>
          <a:p>
            <a:pPr lvl="2"/>
            <a:r>
              <a:rPr lang="en-US" dirty="0"/>
              <a:t>Enter the employee name with in the “worker” area</a:t>
            </a:r>
          </a:p>
          <a:p>
            <a:pPr lvl="2"/>
            <a:r>
              <a:rPr lang="en-US" dirty="0"/>
              <a:t>Click ok</a:t>
            </a:r>
          </a:p>
          <a:p>
            <a:pPr lvl="1"/>
            <a:r>
              <a:rPr lang="en-US" dirty="0"/>
              <a:t>You will now see the </a:t>
            </a:r>
            <a:r>
              <a:rPr lang="en-US" dirty="0">
                <a:solidFill>
                  <a:srgbClr val="C00000"/>
                </a:solidFill>
              </a:rPr>
              <a:t>BOT Worksheet spreadsheet</a:t>
            </a:r>
            <a:endParaRPr lang="en-US" dirty="0">
              <a:solidFill>
                <a:srgbClr val="C00000"/>
              </a:solidFill>
              <a:cs typeface="Calibri"/>
            </a:endParaRPr>
          </a:p>
          <a:p>
            <a:pPr lvl="1"/>
            <a:r>
              <a:rPr lang="en-US" dirty="0"/>
              <a:t>Next step is </a:t>
            </a:r>
            <a:r>
              <a:rPr lang="en-US" dirty="0">
                <a:solidFill>
                  <a:srgbClr val="C00000"/>
                </a:solidFill>
              </a:rPr>
              <a:t>to convert it to a worksheet that </a:t>
            </a:r>
            <a:r>
              <a:rPr lang="en-US" dirty="0"/>
              <a:t>will enable editing in the document</a:t>
            </a:r>
          </a:p>
          <a:p>
            <a:pPr lvl="1"/>
            <a:r>
              <a:rPr lang="en-US" dirty="0"/>
              <a:t>To do this click on the icon for the worksheet </a:t>
            </a:r>
          </a:p>
          <a:p>
            <a:pPr lvl="1"/>
            <a:r>
              <a:rPr lang="en-US" dirty="0"/>
              <a:t>You are now able to edit within the document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10FC7-B6DB-428A-B742-97DCA93C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4" y="172281"/>
            <a:ext cx="5692633" cy="579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7F330-0E52-40E4-BDE0-7C256ABDC0A2}"/>
              </a:ext>
            </a:extLst>
          </p:cNvPr>
          <p:cNvSpPr txBox="1"/>
          <p:nvPr/>
        </p:nvSpPr>
        <p:spPr>
          <a:xfrm>
            <a:off x="3450917" y="838175"/>
            <a:ext cx="706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Effort Certification Bot Submission Procedures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ED51527E-E98E-4FC8-8BEB-8DAE89D30600}"/>
              </a:ext>
            </a:extLst>
          </p:cNvPr>
          <p:cNvSpPr/>
          <p:nvPr/>
        </p:nvSpPr>
        <p:spPr>
          <a:xfrm>
            <a:off x="6267450" y="6010275"/>
            <a:ext cx="1285875" cy="2952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C7090-F32C-4739-91A7-813C79B1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126"/>
            <a:ext cx="10515600" cy="50533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Make changes to effort:</a:t>
            </a:r>
          </a:p>
          <a:p>
            <a:pPr lvl="1"/>
            <a:r>
              <a:rPr lang="en-US" dirty="0"/>
              <a:t>If there is a need to add new PPGGs, please see next slide for additional information</a:t>
            </a:r>
          </a:p>
          <a:p>
            <a:pPr lvl="1"/>
            <a:r>
              <a:rPr lang="en-US" dirty="0"/>
              <a:t>Percentage entries can use up to 1 decimal point (i.e. 7.5). No percentage sign is to be included in the box.</a:t>
            </a:r>
          </a:p>
          <a:p>
            <a:pPr lvl="1"/>
            <a:r>
              <a:rPr lang="en-US" dirty="0"/>
              <a:t>Use columns “Intended/Corrected Effort Percentage” and </a:t>
            </a:r>
            <a:r>
              <a:rPr lang="en-US" dirty="0">
                <a:solidFill>
                  <a:srgbClr val="C00000"/>
                </a:solidFill>
              </a:rPr>
              <a:t>‘Effort Moved To’</a:t>
            </a:r>
            <a:endParaRPr lang="en-US" dirty="0">
              <a:solidFill>
                <a:srgbClr val="C00000"/>
              </a:solidFill>
              <a:cs typeface="Calibri"/>
            </a:endParaRPr>
          </a:p>
          <a:p>
            <a:pPr lvl="1"/>
            <a:r>
              <a:rPr lang="en-US" dirty="0"/>
              <a:t>Enter intended percentage for the PPGG on the “From” side and </a:t>
            </a:r>
          </a:p>
          <a:p>
            <a:pPr lvl="1"/>
            <a:r>
              <a:rPr lang="en-US" dirty="0"/>
              <a:t>Enter intended percentage for the PPGG on the “To” side</a:t>
            </a:r>
          </a:p>
          <a:p>
            <a:pPr lvl="2"/>
            <a:r>
              <a:rPr lang="en-US" dirty="0"/>
              <a:t>The NET variances should ZERO out as they are moving from PPGG(s) to other PPGG(s)</a:t>
            </a:r>
          </a:p>
          <a:p>
            <a:pPr lvl="1"/>
            <a:r>
              <a:rPr lang="en-US" dirty="0"/>
              <a:t>Document auto-saves</a:t>
            </a:r>
          </a:p>
          <a:p>
            <a:pPr lvl="1"/>
            <a:r>
              <a:rPr lang="en-US" dirty="0"/>
              <a:t>To share document with BOT, click on share icon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10FC7-B6DB-428A-B742-97DCA93C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4" y="172281"/>
            <a:ext cx="5692633" cy="579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7F330-0E52-40E4-BDE0-7C256ABDC0A2}"/>
              </a:ext>
            </a:extLst>
          </p:cNvPr>
          <p:cNvSpPr txBox="1"/>
          <p:nvPr/>
        </p:nvSpPr>
        <p:spPr>
          <a:xfrm>
            <a:off x="2565270" y="692806"/>
            <a:ext cx="70646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Effort Certification Bot Submission Procedures</a:t>
            </a:r>
          </a:p>
          <a:p>
            <a:pPr algn="ctr"/>
            <a:r>
              <a:rPr lang="en-US" sz="2800" b="1" dirty="0"/>
              <a:t>With Existing PPGGs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1F88E-C6CB-4EA5-80FD-2C776113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934" y="5313814"/>
            <a:ext cx="3491219" cy="1188984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95A55D77-0554-4358-A4DD-BFD6F95FC0D7}"/>
              </a:ext>
            </a:extLst>
          </p:cNvPr>
          <p:cNvSpPr/>
          <p:nvPr/>
        </p:nvSpPr>
        <p:spPr>
          <a:xfrm>
            <a:off x="6576706" y="6017556"/>
            <a:ext cx="1285875" cy="2952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C7090-F32C-4739-91A7-813C79B1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126"/>
            <a:ext cx="10515600" cy="5053348"/>
          </a:xfrm>
        </p:spPr>
        <p:txBody>
          <a:bodyPr>
            <a:normAutofit/>
          </a:bodyPr>
          <a:lstStyle/>
          <a:p>
            <a:r>
              <a:rPr lang="en-US" dirty="0"/>
              <a:t>Adding New PPGGs</a:t>
            </a:r>
          </a:p>
          <a:p>
            <a:pPr lvl="1"/>
            <a:r>
              <a:rPr lang="en-US" dirty="0"/>
              <a:t>Similar to excel, simply enter a row(s) for the periods you will be adding a new PPGG</a:t>
            </a:r>
          </a:p>
          <a:p>
            <a:pPr lvl="2"/>
            <a:r>
              <a:rPr lang="en-US" dirty="0"/>
              <a:t>The following MUST be included within the new PPGG line:</a:t>
            </a:r>
          </a:p>
          <a:p>
            <a:pPr lvl="3"/>
            <a:r>
              <a:rPr lang="en-US" dirty="0"/>
              <a:t>Period – The month in which the change is occurring</a:t>
            </a:r>
          </a:p>
          <a:p>
            <a:pPr lvl="3"/>
            <a:r>
              <a:rPr lang="en-US" dirty="0"/>
              <a:t>New Additional PPGG – add the new PPGG not previously part of the </a:t>
            </a:r>
            <a:r>
              <a:rPr lang="en-US" dirty="0" err="1"/>
              <a:t>ecd</a:t>
            </a:r>
            <a:endParaRPr lang="en-US" dirty="0"/>
          </a:p>
          <a:p>
            <a:pPr lvl="3"/>
            <a:r>
              <a:rPr lang="en-US" dirty="0"/>
              <a:t>Intended/Corrected Percentage – enter the percentage to be certified</a:t>
            </a:r>
          </a:p>
          <a:p>
            <a:pPr lvl="3"/>
            <a:r>
              <a:rPr lang="en-US" dirty="0"/>
              <a:t>Effort Moved To - The PPGG which the BOT will be using to copy the appropriate earn types in order to perform the calculation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10FC7-B6DB-428A-B742-97DCA93C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4" y="172281"/>
            <a:ext cx="5692633" cy="579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7F330-0E52-40E4-BDE0-7C256ABDC0A2}"/>
              </a:ext>
            </a:extLst>
          </p:cNvPr>
          <p:cNvSpPr txBox="1"/>
          <p:nvPr/>
        </p:nvSpPr>
        <p:spPr>
          <a:xfrm>
            <a:off x="2565270" y="692806"/>
            <a:ext cx="70646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Effort Certification Bot Submission Procedures</a:t>
            </a:r>
          </a:p>
          <a:p>
            <a:pPr algn="ctr"/>
            <a:r>
              <a:rPr lang="en-US" sz="2800" b="1" dirty="0"/>
              <a:t>When Adding New PPGGs</a:t>
            </a:r>
          </a:p>
        </p:txBody>
      </p:sp>
    </p:spTree>
    <p:extLst>
      <p:ext uri="{BB962C8B-B14F-4D97-AF65-F5344CB8AC3E}">
        <p14:creationId xmlns:p14="http://schemas.microsoft.com/office/powerpoint/2010/main" val="28426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C7090-F32C-4739-91A7-813C79B1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120"/>
            <a:ext cx="10515600" cy="50533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box will appear</a:t>
            </a:r>
          </a:p>
          <a:p>
            <a:r>
              <a:rPr lang="en-US" dirty="0"/>
              <a:t>In the box section “Share with Individuals” enter the BOT name again:</a:t>
            </a:r>
          </a:p>
          <a:p>
            <a:pPr lvl="1"/>
            <a:r>
              <a:rPr lang="en-US" dirty="0"/>
              <a:t>Type “Effort Certification BOT”</a:t>
            </a:r>
          </a:p>
          <a:p>
            <a:pPr lvl="1"/>
            <a:r>
              <a:rPr lang="en-US" dirty="0"/>
              <a:t>Click Share button</a:t>
            </a:r>
          </a:p>
          <a:p>
            <a:r>
              <a:rPr lang="en-US" dirty="0"/>
              <a:t>Return to the inbox To Do task</a:t>
            </a:r>
          </a:p>
          <a:p>
            <a:pPr lvl="1"/>
            <a:r>
              <a:rPr lang="en-US" dirty="0"/>
              <a:t>Enter comment “Effort Certification BOT”</a:t>
            </a:r>
          </a:p>
          <a:p>
            <a:pPr lvl="1"/>
            <a:r>
              <a:rPr lang="en-US" dirty="0"/>
              <a:t>Click submit</a:t>
            </a:r>
          </a:p>
          <a:p>
            <a:r>
              <a:rPr lang="en-US" dirty="0"/>
              <a:t>Process is now complete </a:t>
            </a:r>
            <a:r>
              <a:rPr lang="en-US" dirty="0">
                <a:solidFill>
                  <a:srgbClr val="C00000"/>
                </a:solidFill>
              </a:rPr>
              <a:t>and the ECD is now in the BOT queue</a:t>
            </a:r>
            <a:endParaRPr lang="en-US" dirty="0">
              <a:solidFill>
                <a:srgbClr val="C00000"/>
              </a:solidFill>
              <a:cs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10FC7-B6DB-428A-B742-97DCA93C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4" y="172281"/>
            <a:ext cx="5692633" cy="579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7F330-0E52-40E4-BDE0-7C256ABDC0A2}"/>
              </a:ext>
            </a:extLst>
          </p:cNvPr>
          <p:cNvSpPr txBox="1"/>
          <p:nvPr/>
        </p:nvSpPr>
        <p:spPr>
          <a:xfrm>
            <a:off x="3450917" y="838175"/>
            <a:ext cx="706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Effort Certification Bot Submission Procedures</a:t>
            </a:r>
          </a:p>
        </p:txBody>
      </p:sp>
    </p:spTree>
    <p:extLst>
      <p:ext uri="{BB962C8B-B14F-4D97-AF65-F5344CB8AC3E}">
        <p14:creationId xmlns:p14="http://schemas.microsoft.com/office/powerpoint/2010/main" val="406740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5146FA-2102-4A3C-8073-E8FB37A4E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34314"/>
              </p:ext>
            </p:extLst>
          </p:nvPr>
        </p:nvGraphicFramePr>
        <p:xfrm>
          <a:off x="830424" y="1158253"/>
          <a:ext cx="10204580" cy="523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180">
                  <a:extLst>
                    <a:ext uri="{9D8B030D-6E8A-4147-A177-3AD203B41FA5}">
                      <a16:colId xmlns:a16="http://schemas.microsoft.com/office/drawing/2014/main" val="27888689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2984504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9783245"/>
                    </a:ext>
                  </a:extLst>
                </a:gridCol>
              </a:tblGrid>
              <a:tr h="3723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Task/Report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KFS Past 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Workday Future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54423"/>
                  </a:ext>
                </a:extLst>
              </a:tr>
              <a:tr h="37748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OPENING PERIOD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33008"/>
                  </a:ext>
                </a:extLst>
              </a:tr>
              <a:tr h="65929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BOT Process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Did not exist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Developed in order to accommodate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complexity of Monthly/Earn. line changes in   </a:t>
                      </a:r>
                    </a:p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effort.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98067015"/>
                  </a:ext>
                </a:extLst>
              </a:tr>
              <a:tr h="2884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Recreation of eDocs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Simple 1-click, unlimited during period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Must contact OFA to recreate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2548377"/>
                  </a:ext>
                </a:extLst>
              </a:tr>
              <a:tr h="442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Salary Cap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System generated cap percentage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Now driven by Payroll Allocation at set-up. 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Changes to effort need to follow proper ratio.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25155938"/>
                  </a:ext>
                </a:extLst>
              </a:tr>
              <a:tr h="442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Terminated Employees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All handled via manual process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Term Faculty, no change.  Term Staff, will 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reroute to the PI based on Grant(s)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21403170"/>
                  </a:ext>
                </a:extLst>
              </a:tr>
              <a:tr h="442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Split RAs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Both PI's certify their portion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Both PI's certify, however, coordination needs 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to happen between departments.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188530312"/>
                  </a:ext>
                </a:extLst>
              </a:tr>
              <a:tr h="3774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Mass Certification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Yes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Yes, separate process within Dashboard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28101941"/>
                  </a:ext>
                </a:extLst>
              </a:tr>
              <a:tr h="377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64307560"/>
                  </a:ext>
                </a:extLst>
              </a:tr>
              <a:tr h="3774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PAAs after certification period.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Blocked unless OFA provides override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ALL PAAs will route to OFA for decision.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62750937"/>
                  </a:ext>
                </a:extLst>
              </a:tr>
              <a:tr h="87648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Labor Distribution Data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Use the Labor Distribution Detail / Payroll   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Register report to view posted result lines.   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Tip: Posted PAAs are visible if the ‘Adds to    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Gross’ pay component option is cleared.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2103376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5E6D1A1-5B16-452C-9FF0-9512B999B40A}"/>
              </a:ext>
            </a:extLst>
          </p:cNvPr>
          <p:cNvSpPr txBox="1">
            <a:spLocks/>
          </p:cNvSpPr>
          <p:nvPr/>
        </p:nvSpPr>
        <p:spPr>
          <a:xfrm>
            <a:off x="501519" y="-1679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Effort Certification: </a:t>
            </a:r>
            <a:r>
              <a:rPr lang="en-US" b="1" dirty="0"/>
              <a:t>KFS – Workday (cont.)</a:t>
            </a:r>
          </a:p>
        </p:txBody>
      </p:sp>
    </p:spTree>
    <p:extLst>
      <p:ext uri="{BB962C8B-B14F-4D97-AF65-F5344CB8AC3E}">
        <p14:creationId xmlns:p14="http://schemas.microsoft.com/office/powerpoint/2010/main" val="74166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8848-26BE-4BAD-AECD-111CA74F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Certification Workday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89814-26DC-46B2-B8DE-50B8C3AB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0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Effort Certification Manager:</a:t>
            </a:r>
            <a:r>
              <a:rPr lang="en-US" dirty="0"/>
              <a:t> OFA </a:t>
            </a:r>
          </a:p>
          <a:p>
            <a:pPr lvl="1"/>
            <a:r>
              <a:rPr lang="en-US" dirty="0"/>
              <a:t>Highest: </a:t>
            </a:r>
            <a:r>
              <a:rPr lang="en-US" b="1" dirty="0">
                <a:solidFill>
                  <a:srgbClr val="0070C0"/>
                </a:solidFill>
              </a:rPr>
              <a:t>Andres Chan, </a:t>
            </a:r>
            <a:r>
              <a:rPr lang="en-US" dirty="0"/>
              <a:t>Director of OFA</a:t>
            </a:r>
          </a:p>
          <a:p>
            <a:r>
              <a:rPr lang="en-US" b="1" dirty="0"/>
              <a:t>Effort Certification Reviewer</a:t>
            </a:r>
            <a:r>
              <a:rPr lang="en-US" dirty="0"/>
              <a:t>: Department roles, Sr Admin</a:t>
            </a:r>
          </a:p>
          <a:p>
            <a:pPr lvl="1"/>
            <a:r>
              <a:rPr lang="en-US" dirty="0"/>
              <a:t>Highest: </a:t>
            </a:r>
            <a:r>
              <a:rPr lang="en-US" b="1" dirty="0">
                <a:solidFill>
                  <a:srgbClr val="0070C0"/>
                </a:solidFill>
              </a:rPr>
              <a:t>Ben Bell</a:t>
            </a:r>
            <a:r>
              <a:rPr lang="en-US" b="1" dirty="0"/>
              <a:t>, </a:t>
            </a:r>
            <a:r>
              <a:rPr lang="en-US" dirty="0"/>
              <a:t>Compliance</a:t>
            </a:r>
          </a:p>
          <a:p>
            <a:r>
              <a:rPr lang="en-US" b="1" dirty="0"/>
              <a:t>Principal Investigator (Grant)</a:t>
            </a:r>
            <a:r>
              <a:rPr lang="en-US" dirty="0"/>
              <a:t>: Faculty who certify for themselves and their support(post docs, graduate assistants).</a:t>
            </a:r>
          </a:p>
          <a:p>
            <a:pPr lvl="1"/>
            <a:r>
              <a:rPr lang="en-US" dirty="0"/>
              <a:t>Highest: </a:t>
            </a:r>
            <a:r>
              <a:rPr lang="en-US" b="1" dirty="0"/>
              <a:t>N/A</a:t>
            </a:r>
            <a:r>
              <a:rPr lang="en-US" dirty="0"/>
              <a:t> - Varies by Grant/Award</a:t>
            </a:r>
          </a:p>
          <a:p>
            <a:r>
              <a:rPr lang="en-US" b="1" dirty="0"/>
              <a:t>Employee as Self</a:t>
            </a:r>
            <a:r>
              <a:rPr lang="en-US" dirty="0"/>
              <a:t>: Postdoc Employees or exempt staff</a:t>
            </a:r>
          </a:p>
          <a:p>
            <a:pPr lvl="1"/>
            <a:r>
              <a:rPr lang="en-US" dirty="0"/>
              <a:t>Highest: </a:t>
            </a:r>
            <a:r>
              <a:rPr lang="en-US" b="1" dirty="0"/>
              <a:t>N/A</a:t>
            </a:r>
            <a:r>
              <a:rPr lang="en-US" dirty="0"/>
              <a:t> - Varies by Grant/Award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6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C14C50-C6D7-45E4-A80D-11A5B7501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34" y="717876"/>
            <a:ext cx="9177136" cy="52840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333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36FC-6643-4979-B8F2-D8705013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98BD-C928-4617-A92F-BFA2BC3F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View Pro Forma Report</a:t>
            </a:r>
          </a:p>
          <a:p>
            <a:pPr lvl="1" fontAlgn="base"/>
            <a:r>
              <a:rPr lang="en-US" sz="2000" dirty="0"/>
              <a:t>Worker Name: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Faculty Pro Forma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View E-cert Dashboard &amp; Mass Certification Process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Active Faculty, Post Doc, or Staff Employee (standard)</a:t>
            </a:r>
          </a:p>
          <a:p>
            <a:pPr lvl="1" fontAlgn="base"/>
            <a:r>
              <a:rPr lang="en-US" sz="2000" dirty="0"/>
              <a:t>Worker Name: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Faculty Viterbi</a:t>
            </a:r>
          </a:p>
          <a:p>
            <a:pPr lvl="2" fontAlgn="base"/>
            <a:r>
              <a:rPr lang="en-US" sz="1600" dirty="0"/>
              <a:t>Grant Added: </a:t>
            </a:r>
            <a:r>
              <a:rPr lang="en-US" sz="1600" b="1" dirty="0"/>
              <a:t>GR1003318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Terminated Staff Employee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2000" dirty="0"/>
              <a:t>Worker Name: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Staff Term Viterbi</a:t>
            </a:r>
          </a:p>
          <a:p>
            <a:pPr lvl="2" fontAlgn="base"/>
            <a:r>
              <a:rPr lang="en-US" sz="1600" dirty="0"/>
              <a:t>Grant Added: </a:t>
            </a:r>
            <a:r>
              <a:rPr lang="en-US" sz="1600" b="1" dirty="0"/>
              <a:t>GR1016857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Overview of BOT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9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4A7C44-6CCA-4D2D-BFDF-682FD8BA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7" y="1422177"/>
            <a:ext cx="11199303" cy="49028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41A4CB-E9DE-4DA5-A289-E3956B041905}"/>
              </a:ext>
            </a:extLst>
          </p:cNvPr>
          <p:cNvSpPr/>
          <p:nvPr/>
        </p:nvSpPr>
        <p:spPr>
          <a:xfrm>
            <a:off x="397080" y="2010972"/>
            <a:ext cx="2220035" cy="6684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9172A32-DE5E-4DBD-8A0F-FE05997EC628}"/>
              </a:ext>
            </a:extLst>
          </p:cNvPr>
          <p:cNvSpPr/>
          <p:nvPr/>
        </p:nvSpPr>
        <p:spPr>
          <a:xfrm rot="1401574">
            <a:off x="2989742" y="2256639"/>
            <a:ext cx="679622" cy="1771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5409C-4F59-4185-B925-65DEEB55EEAA}"/>
              </a:ext>
            </a:extLst>
          </p:cNvPr>
          <p:cNvSpPr/>
          <p:nvPr/>
        </p:nvSpPr>
        <p:spPr>
          <a:xfrm>
            <a:off x="3196300" y="2566087"/>
            <a:ext cx="1622854" cy="8114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Click on Effort Cert notification to open up summary of effort doc</a:t>
            </a:r>
          </a:p>
        </p:txBody>
      </p:sp>
    </p:spTree>
    <p:extLst>
      <p:ext uri="{BB962C8B-B14F-4D97-AF65-F5344CB8AC3E}">
        <p14:creationId xmlns:p14="http://schemas.microsoft.com/office/powerpoint/2010/main" val="144566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6F16B9-AAEA-432B-BE83-70B38F33A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9" y="120594"/>
            <a:ext cx="11168303" cy="659468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4D2954F-0B26-473C-8B5D-EB0C59723BCA}"/>
              </a:ext>
            </a:extLst>
          </p:cNvPr>
          <p:cNvSpPr/>
          <p:nvPr/>
        </p:nvSpPr>
        <p:spPr>
          <a:xfrm>
            <a:off x="559875" y="5464947"/>
            <a:ext cx="1718405" cy="409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D9A845-4510-4370-BDED-7A13B8A7CA19}"/>
              </a:ext>
            </a:extLst>
          </p:cNvPr>
          <p:cNvSpPr/>
          <p:nvPr/>
        </p:nvSpPr>
        <p:spPr>
          <a:xfrm>
            <a:off x="182378" y="6255342"/>
            <a:ext cx="1165654" cy="409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7FC02B21-1956-4234-AD30-353EED645831}"/>
              </a:ext>
            </a:extLst>
          </p:cNvPr>
          <p:cNvSpPr/>
          <p:nvPr/>
        </p:nvSpPr>
        <p:spPr>
          <a:xfrm rot="19707586">
            <a:off x="1822182" y="5228620"/>
            <a:ext cx="679622" cy="1771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2A5D12-764C-42D0-99B5-6A4FDC0B4F97}"/>
              </a:ext>
            </a:extLst>
          </p:cNvPr>
          <p:cNvSpPr/>
          <p:nvPr/>
        </p:nvSpPr>
        <p:spPr>
          <a:xfrm>
            <a:off x="2430293" y="4643583"/>
            <a:ext cx="1765424" cy="8114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1st step – Enter executable comment “Effort Certification BOT”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D4FBF2C-6EC1-48E9-AA2A-D61755E64FA8}"/>
              </a:ext>
            </a:extLst>
          </p:cNvPr>
          <p:cNvSpPr/>
          <p:nvPr/>
        </p:nvSpPr>
        <p:spPr>
          <a:xfrm rot="21188267">
            <a:off x="1398158" y="6371660"/>
            <a:ext cx="679622" cy="1771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4E0A5-A686-4411-BBEA-7BB136B8AB2E}"/>
              </a:ext>
            </a:extLst>
          </p:cNvPr>
          <p:cNvSpPr/>
          <p:nvPr/>
        </p:nvSpPr>
        <p:spPr>
          <a:xfrm>
            <a:off x="2161992" y="5925979"/>
            <a:ext cx="2219208" cy="8114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2</a:t>
            </a:r>
            <a:r>
              <a:rPr lang="en-US" sz="1400" baseline="30000" dirty="0">
                <a:solidFill>
                  <a:srgbClr val="FF0000"/>
                </a:solidFill>
              </a:rPr>
              <a:t>nd</a:t>
            </a:r>
            <a:r>
              <a:rPr lang="en-US" sz="1400" dirty="0">
                <a:solidFill>
                  <a:srgbClr val="FF0000"/>
                </a:solidFill>
              </a:rPr>
              <a:t> Step – click “Submit” button to launch ‘to-do’ for worksheet report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3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8C3E4-44E0-4112-AC68-FCDD93E8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32" y="2973749"/>
            <a:ext cx="8128557" cy="3625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7DFF3-0665-4EBA-935F-9A74857B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38" y="292788"/>
            <a:ext cx="4570258" cy="259305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DCD239A-ECB9-48FE-8779-AF50A088BB63}"/>
              </a:ext>
            </a:extLst>
          </p:cNvPr>
          <p:cNvSpPr/>
          <p:nvPr/>
        </p:nvSpPr>
        <p:spPr>
          <a:xfrm>
            <a:off x="1116724" y="1747267"/>
            <a:ext cx="3596746" cy="466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E2146FB-EB12-42B3-88BC-7870353ADADD}"/>
              </a:ext>
            </a:extLst>
          </p:cNvPr>
          <p:cNvSpPr/>
          <p:nvPr/>
        </p:nvSpPr>
        <p:spPr>
          <a:xfrm rot="18644873">
            <a:off x="4444564" y="1658710"/>
            <a:ext cx="679622" cy="1771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0AC6D-7D1F-4380-8010-E46C4E6AA61F}"/>
              </a:ext>
            </a:extLst>
          </p:cNvPr>
          <p:cNvSpPr/>
          <p:nvPr/>
        </p:nvSpPr>
        <p:spPr>
          <a:xfrm>
            <a:off x="4864608" y="638267"/>
            <a:ext cx="2114104" cy="11710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3rd step – click link to report in ‘to-do’ step and enter worker details in prompt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2FA3F6-E036-4EEF-92AB-83468AFF9589}"/>
              </a:ext>
            </a:extLst>
          </p:cNvPr>
          <p:cNvSpPr/>
          <p:nvPr/>
        </p:nvSpPr>
        <p:spPr>
          <a:xfrm>
            <a:off x="9071505" y="2878676"/>
            <a:ext cx="1806231" cy="9184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4th step – Confirm correct worker in report and click icon to launch Worksheet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204888-05E7-4059-9491-47D9729EF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003" y="3879423"/>
            <a:ext cx="3051701" cy="15334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940837F-DD8F-4F02-8CA7-D2C454C7DDE3}"/>
              </a:ext>
            </a:extLst>
          </p:cNvPr>
          <p:cNvSpPr/>
          <p:nvPr/>
        </p:nvSpPr>
        <p:spPr>
          <a:xfrm>
            <a:off x="7902013" y="3351324"/>
            <a:ext cx="224134" cy="1653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26FA0AB2-CE29-4BC2-8B77-F2EC0287D657}"/>
              </a:ext>
            </a:extLst>
          </p:cNvPr>
          <p:cNvSpPr/>
          <p:nvPr/>
        </p:nvSpPr>
        <p:spPr>
          <a:xfrm rot="19938169">
            <a:off x="8105682" y="3039666"/>
            <a:ext cx="642745" cy="227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12076C3B-13C0-4F5F-A412-9EC51B5C8B97}"/>
              </a:ext>
            </a:extLst>
          </p:cNvPr>
          <p:cNvSpPr/>
          <p:nvPr/>
        </p:nvSpPr>
        <p:spPr>
          <a:xfrm rot="296546">
            <a:off x="8560760" y="3482315"/>
            <a:ext cx="257242" cy="101498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8CCE760A-EE1E-43B2-BECE-08D586227305}"/>
              </a:ext>
            </a:extLst>
          </p:cNvPr>
          <p:cNvSpPr/>
          <p:nvPr/>
        </p:nvSpPr>
        <p:spPr>
          <a:xfrm rot="10800000">
            <a:off x="7007521" y="865370"/>
            <a:ext cx="273468" cy="178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5E4AA3-5381-4837-A21D-FAE32CC9D62B}"/>
              </a:ext>
            </a:extLst>
          </p:cNvPr>
          <p:cNvSpPr/>
          <p:nvPr/>
        </p:nvSpPr>
        <p:spPr>
          <a:xfrm>
            <a:off x="9906564" y="4518036"/>
            <a:ext cx="447821" cy="50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C8AFC-AA8B-4682-9046-7F0A1933E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519" y="377102"/>
            <a:ext cx="3708270" cy="211538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5896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8830D8F5C0345B634BD517E3BED1E" ma:contentTypeVersion="14" ma:contentTypeDescription="Create a new document." ma:contentTypeScope="" ma:versionID="1f373e3c1898dbc8ba06389ef5e85666">
  <xsd:schema xmlns:xsd="http://www.w3.org/2001/XMLSchema" xmlns:xs="http://www.w3.org/2001/XMLSchema" xmlns:p="http://schemas.microsoft.com/office/2006/metadata/properties" xmlns:ns3="c8860c6a-0f60-4b2d-b72d-6dfdab106698" xmlns:ns4="0e82f8fd-8692-4b2c-9142-f9d50bed9541" targetNamespace="http://schemas.microsoft.com/office/2006/metadata/properties" ma:root="true" ma:fieldsID="df4c0ac77443ed30163fa66842eca1e3" ns3:_="" ns4:_="">
    <xsd:import namespace="c8860c6a-0f60-4b2d-b72d-6dfdab106698"/>
    <xsd:import namespace="0e82f8fd-8692-4b2c-9142-f9d50bed95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60c6a-0f60-4b2d-b72d-6dfdab106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2f8fd-8692-4b2c-9142-f9d50bed9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4E12E0-4799-44D5-A2DA-54C414C81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860c6a-0f60-4b2d-b72d-6dfdab106698"/>
    <ds:schemaRef ds:uri="0e82f8fd-8692-4b2c-9142-f9d50bed9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2EA4B9-6031-4AC1-9F91-7D81D0929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8F6289-061B-4CE4-B246-E27CCFD8DFF2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c8860c6a-0f60-4b2d-b72d-6dfdab106698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e82f8fd-8692-4b2c-9142-f9d50bed95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8086</TotalTime>
  <Words>1650</Words>
  <Application>Microsoft Office PowerPoint</Application>
  <PresentationFormat>Widescreen</PresentationFormat>
  <Paragraphs>206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Effort Certification &amp; BOT Process (Workday)</vt:lpstr>
      <vt:lpstr>Effort Certification: KFS – Workday</vt:lpstr>
      <vt:lpstr>PowerPoint Presentation</vt:lpstr>
      <vt:lpstr>Effort Certification Workday Roles</vt:lpstr>
      <vt:lpstr>PowerPoint Presentation</vt:lpstr>
      <vt:lpstr>Sample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Effort Certification: Salary Over Cap in ECD</vt:lpstr>
      <vt:lpstr>Effort Certification: Salary Over Cap in ECD</vt:lpstr>
      <vt:lpstr>Training References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Chan</dc:creator>
  <cp:lastModifiedBy>Trisha Bellamkonda</cp:lastModifiedBy>
  <cp:revision>58</cp:revision>
  <dcterms:created xsi:type="dcterms:W3CDTF">2021-10-21T18:09:22Z</dcterms:created>
  <dcterms:modified xsi:type="dcterms:W3CDTF">2022-04-19T21:19:49Z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0x01010045E8830D8F5C0345B634BD517E3BED1E</vt:lpwstr>
  </property>
</Properties>
</file>